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401a73f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401a73f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401a73f9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401a73f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9cab511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9cab511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9cab511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9cab511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9cab511a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9cab511a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9cab511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9cab511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9cab511a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9cab511a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9cab511a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9cab511a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9cab511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9cab511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a1286a2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a1286a2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401a73f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401a73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9cab511a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9cab511a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9cab511a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9cab511a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b1fd4a1a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b1fd4a1a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b1fd4a1a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b1fd4a1a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b1fd4a1ae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b1fd4a1ae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a146c6c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a146c6c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9cab511a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9cab511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a1286a2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a1286a2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9cab511a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9cab511a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9cab511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9cab511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b1fd4a1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b1fd4a1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9cab511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9cab511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9cab511a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9cab511a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9cab511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9cab511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9cab511a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9cab511a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9cab511a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9cab511a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9cab511a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9cab511a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9cab511a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9cab511a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9cab511a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9cab511a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9cab511a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9cab511a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b1fd4a1ae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b1fd4a1ae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b1fd4a1a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1fd4a1a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01a73f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401a73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401a73f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401a73f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401a73f9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401a73f9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401a73f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401a73f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b1fd4a1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b1fd4a1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673075"/>
            <a:ext cx="5017500" cy="16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latin typeface="Comic Sans MS"/>
                <a:ea typeface="Comic Sans MS"/>
                <a:cs typeface="Comic Sans MS"/>
                <a:sym typeface="Comic Sans MS"/>
              </a:rPr>
              <a:t>E-Auction Website</a:t>
            </a:r>
            <a:endParaRPr b="1" i="1">
              <a:latin typeface="Comic Sans MS"/>
              <a:ea typeface="Comic Sans MS"/>
              <a:cs typeface="Comic Sans MS"/>
              <a:sym typeface="Comic Sans MS"/>
            </a:endParaRPr>
          </a:p>
          <a:p>
            <a:pPr indent="0" lvl="0" marL="0" rtl="0" algn="l">
              <a:spcBef>
                <a:spcPts val="0"/>
              </a:spcBef>
              <a:spcAft>
                <a:spcPts val="0"/>
              </a:spcAft>
              <a:buNone/>
            </a:pPr>
            <a:r>
              <a:rPr b="1" i="1" lang="en" sz="3000">
                <a:latin typeface="Comic Sans MS"/>
                <a:ea typeface="Comic Sans MS"/>
                <a:cs typeface="Comic Sans MS"/>
                <a:sym typeface="Comic Sans MS"/>
              </a:rPr>
              <a:t>          </a:t>
            </a:r>
            <a:r>
              <a:rPr b="1" i="1" lang="en" sz="3000">
                <a:latin typeface="Comic Sans MS"/>
                <a:ea typeface="Comic Sans MS"/>
                <a:cs typeface="Comic Sans MS"/>
                <a:sym typeface="Comic Sans MS"/>
              </a:rPr>
              <a:t>Group 7</a:t>
            </a:r>
            <a:endParaRPr b="1" i="1" sz="3000">
              <a:latin typeface="Comic Sans MS"/>
              <a:ea typeface="Comic Sans MS"/>
              <a:cs typeface="Comic Sans MS"/>
              <a:sym typeface="Comic Sans MS"/>
            </a:endParaRPr>
          </a:p>
        </p:txBody>
      </p:sp>
      <p:sp>
        <p:nvSpPr>
          <p:cNvPr id="135" name="Google Shape;135;p13"/>
          <p:cNvSpPr txBox="1"/>
          <p:nvPr>
            <p:ph idx="1" type="subTitle"/>
          </p:nvPr>
        </p:nvSpPr>
        <p:spPr>
          <a:xfrm>
            <a:off x="4763874" y="2394025"/>
            <a:ext cx="3790800" cy="17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600">
                <a:latin typeface="Arial"/>
                <a:ea typeface="Arial"/>
                <a:cs typeface="Arial"/>
                <a:sym typeface="Arial"/>
              </a:rPr>
              <a:t>Group Members :</a:t>
            </a:r>
            <a:endParaRPr b="1" i="1" sz="1600">
              <a:latin typeface="Arial"/>
              <a:ea typeface="Arial"/>
              <a:cs typeface="Arial"/>
              <a:sym typeface="Arial"/>
            </a:endParaRPr>
          </a:p>
          <a:p>
            <a:pPr indent="0" lvl="0" marL="0" rtl="0" algn="l">
              <a:spcBef>
                <a:spcPts val="0"/>
              </a:spcBef>
              <a:spcAft>
                <a:spcPts val="0"/>
              </a:spcAft>
              <a:buNone/>
            </a:pPr>
            <a:r>
              <a:t/>
            </a:r>
            <a:endParaRPr b="1" i="1" sz="1600">
              <a:latin typeface="Arial"/>
              <a:ea typeface="Arial"/>
              <a:cs typeface="Arial"/>
              <a:sym typeface="Arial"/>
            </a:endParaRPr>
          </a:p>
          <a:p>
            <a:pPr indent="0" lvl="0" marL="0" rtl="0" algn="l">
              <a:spcBef>
                <a:spcPts val="0"/>
              </a:spcBef>
              <a:spcAft>
                <a:spcPts val="0"/>
              </a:spcAft>
              <a:buNone/>
            </a:pPr>
            <a:r>
              <a:rPr b="1" i="1" lang="en" sz="1600">
                <a:latin typeface="Arial"/>
                <a:ea typeface="Arial"/>
                <a:cs typeface="Arial"/>
                <a:sym typeface="Arial"/>
              </a:rPr>
              <a:t>Nivedita Singh  --  1201016975</a:t>
            </a:r>
            <a:endParaRPr b="1" i="1" sz="1600">
              <a:latin typeface="Arial"/>
              <a:ea typeface="Arial"/>
              <a:cs typeface="Arial"/>
              <a:sym typeface="Arial"/>
            </a:endParaRPr>
          </a:p>
          <a:p>
            <a:pPr indent="0" lvl="0" marL="0" rtl="0" algn="l">
              <a:spcBef>
                <a:spcPts val="0"/>
              </a:spcBef>
              <a:spcAft>
                <a:spcPts val="0"/>
              </a:spcAft>
              <a:buNone/>
            </a:pPr>
            <a:r>
              <a:rPr b="1" i="1" lang="en" sz="1600">
                <a:latin typeface="Arial"/>
                <a:ea typeface="Arial"/>
                <a:cs typeface="Arial"/>
                <a:sym typeface="Arial"/>
              </a:rPr>
              <a:t>Shubham Srivastava  -- 1201023762</a:t>
            </a:r>
            <a:endParaRPr b="1" i="1" sz="1600">
              <a:latin typeface="Arial"/>
              <a:ea typeface="Arial"/>
              <a:cs typeface="Arial"/>
              <a:sym typeface="Arial"/>
            </a:endParaRPr>
          </a:p>
          <a:p>
            <a:pPr indent="0" lvl="0" marL="0" rtl="0" algn="l">
              <a:spcBef>
                <a:spcPts val="0"/>
              </a:spcBef>
              <a:spcAft>
                <a:spcPts val="0"/>
              </a:spcAft>
              <a:buNone/>
            </a:pPr>
            <a:r>
              <a:rPr b="1" i="1" lang="en" sz="1600">
                <a:latin typeface="Arial"/>
                <a:ea typeface="Arial"/>
                <a:cs typeface="Arial"/>
                <a:sym typeface="Arial"/>
              </a:rPr>
              <a:t>Smriti Komal  --  1201025580</a:t>
            </a:r>
            <a:endParaRPr b="1" i="1" sz="16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88600" y="1001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DEVELOPER MANUAL</a:t>
            </a:r>
            <a:endParaRPr b="1" i="1" sz="3700">
              <a:latin typeface="Comic Sans MS"/>
              <a:ea typeface="Comic Sans MS"/>
              <a:cs typeface="Comic Sans MS"/>
              <a:sym typeface="Comic Sans MS"/>
            </a:endParaRPr>
          </a:p>
        </p:txBody>
      </p:sp>
      <p:sp>
        <p:nvSpPr>
          <p:cNvPr id="188" name="Google Shape;188;p22"/>
          <p:cNvSpPr txBox="1"/>
          <p:nvPr>
            <p:ph idx="1" type="body"/>
          </p:nvPr>
        </p:nvSpPr>
        <p:spPr>
          <a:xfrm>
            <a:off x="961775" y="1168375"/>
            <a:ext cx="7829700" cy="38133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Font typeface="Arial"/>
              <a:buChar char="●"/>
            </a:pPr>
            <a:r>
              <a:rPr b="1" lang="en" sz="1600">
                <a:highlight>
                  <a:schemeClr val="dk1"/>
                </a:highlight>
                <a:latin typeface="Arial"/>
                <a:ea typeface="Arial"/>
                <a:cs typeface="Arial"/>
                <a:sym typeface="Arial"/>
              </a:rPr>
              <a:t>Prerequisites: </a:t>
            </a:r>
            <a:r>
              <a:rPr lang="en" sz="1500">
                <a:highlight>
                  <a:schemeClr val="dk1"/>
                </a:highlight>
                <a:latin typeface="Arial"/>
                <a:ea typeface="Arial"/>
                <a:cs typeface="Arial"/>
                <a:sym typeface="Arial"/>
              </a:rPr>
              <a:t>Knowledge of HTML, CSS, Java Script, ES6 features and understanding of using npm for frontend development in ReactJS. Knowledge of Java language and firebase database for backend.</a:t>
            </a:r>
            <a:endParaRPr sz="1500">
              <a:highlight>
                <a:schemeClr val="dk1"/>
              </a:highlight>
              <a:latin typeface="Arial"/>
              <a:ea typeface="Arial"/>
              <a:cs typeface="Arial"/>
              <a:sym typeface="Arial"/>
            </a:endParaRPr>
          </a:p>
          <a:p>
            <a:pPr indent="0" lvl="0" marL="457200" rtl="0" algn="l">
              <a:spcBef>
                <a:spcPts val="0"/>
              </a:spcBef>
              <a:spcAft>
                <a:spcPts val="0"/>
              </a:spcAft>
              <a:buNone/>
            </a:pPr>
            <a:r>
              <a:rPr lang="en" sz="1500">
                <a:highlight>
                  <a:schemeClr val="dk1"/>
                </a:highlight>
                <a:latin typeface="Arial"/>
                <a:ea typeface="Arial"/>
                <a:cs typeface="Arial"/>
                <a:sym typeface="Arial"/>
              </a:rPr>
              <a:t>Also Java 1.8, gradle 6.8.3, Spring framework needed.</a:t>
            </a:r>
            <a:endParaRPr sz="1500">
              <a:highlight>
                <a:schemeClr val="dk1"/>
              </a:highlight>
              <a:latin typeface="Arial"/>
              <a:ea typeface="Arial"/>
              <a:cs typeface="Arial"/>
              <a:sym typeface="Arial"/>
            </a:endParaRPr>
          </a:p>
          <a:p>
            <a:pPr indent="0" lvl="0" marL="457200" rtl="0" algn="l">
              <a:spcBef>
                <a:spcPts val="0"/>
              </a:spcBef>
              <a:spcAft>
                <a:spcPts val="0"/>
              </a:spcAft>
              <a:buNone/>
            </a:pPr>
            <a:r>
              <a:t/>
            </a:r>
            <a:endParaRPr b="1" sz="1600">
              <a:highlight>
                <a:schemeClr val="dk1"/>
              </a:highlight>
              <a:latin typeface="Arial"/>
              <a:ea typeface="Arial"/>
              <a:cs typeface="Arial"/>
              <a:sym typeface="Arial"/>
            </a:endParaRPr>
          </a:p>
          <a:p>
            <a:pPr indent="-314960" lvl="0" marL="457200" rtl="0" algn="l">
              <a:spcBef>
                <a:spcPts val="0"/>
              </a:spcBef>
              <a:spcAft>
                <a:spcPts val="0"/>
              </a:spcAft>
              <a:buSzPct val="100000"/>
              <a:buFont typeface="Arial"/>
              <a:buChar char="●"/>
            </a:pPr>
            <a:r>
              <a:rPr b="1" lang="en" sz="1600">
                <a:highlight>
                  <a:schemeClr val="dk1"/>
                </a:highlight>
                <a:latin typeface="Arial"/>
                <a:ea typeface="Arial"/>
                <a:cs typeface="Arial"/>
                <a:sym typeface="Arial"/>
              </a:rPr>
              <a:t>A brief description of the frontend folders in src:</a:t>
            </a:r>
            <a:endParaRPr b="1" sz="1600">
              <a:highlight>
                <a:schemeClr val="dk1"/>
              </a:highlight>
              <a:latin typeface="Arial"/>
              <a:ea typeface="Arial"/>
              <a:cs typeface="Arial"/>
              <a:sym typeface="Arial"/>
            </a:endParaRPr>
          </a:p>
          <a:p>
            <a:pPr indent="0" lvl="0" marL="457200" rtl="0" algn="l">
              <a:spcBef>
                <a:spcPts val="0"/>
              </a:spcBef>
              <a:spcAft>
                <a:spcPts val="0"/>
              </a:spcAft>
              <a:buNone/>
            </a:pPr>
            <a:r>
              <a:rPr b="1" lang="en" sz="1600">
                <a:highlight>
                  <a:schemeClr val="dk1"/>
                </a:highlight>
                <a:latin typeface="Arial"/>
                <a:ea typeface="Arial"/>
                <a:cs typeface="Arial"/>
                <a:sym typeface="Arial"/>
              </a:rPr>
              <a:t>-- </a:t>
            </a:r>
            <a:r>
              <a:rPr b="1" lang="en" sz="1470">
                <a:highlight>
                  <a:schemeClr val="dk1"/>
                </a:highlight>
                <a:latin typeface="Arial"/>
                <a:ea typeface="Arial"/>
                <a:cs typeface="Arial"/>
                <a:sym typeface="Arial"/>
              </a:rPr>
              <a:t>User Login: </a:t>
            </a:r>
            <a:r>
              <a:rPr lang="en" sz="1470">
                <a:highlight>
                  <a:schemeClr val="dk1"/>
                </a:highlight>
                <a:latin typeface="Arial"/>
                <a:ea typeface="Arial"/>
                <a:cs typeface="Arial"/>
                <a:sym typeface="Arial"/>
              </a:rPr>
              <a:t>It has files like </a:t>
            </a:r>
            <a:r>
              <a:rPr lang="en" sz="1470" u="sng">
                <a:highlight>
                  <a:schemeClr val="dk1"/>
                </a:highlight>
                <a:latin typeface="Arial"/>
                <a:ea typeface="Arial"/>
                <a:cs typeface="Arial"/>
                <a:sym typeface="Arial"/>
              </a:rPr>
              <a:t>Login.js</a:t>
            </a:r>
            <a:r>
              <a:rPr lang="en" sz="1470">
                <a:highlight>
                  <a:schemeClr val="dk1"/>
                </a:highlight>
                <a:latin typeface="Arial"/>
                <a:ea typeface="Arial"/>
                <a:cs typeface="Arial"/>
                <a:sym typeface="Arial"/>
              </a:rPr>
              <a:t>, </a:t>
            </a:r>
            <a:r>
              <a:rPr lang="en" sz="1470" u="sng">
                <a:highlight>
                  <a:schemeClr val="dk1"/>
                </a:highlight>
                <a:latin typeface="Arial"/>
                <a:ea typeface="Arial"/>
                <a:cs typeface="Arial"/>
                <a:sym typeface="Arial"/>
              </a:rPr>
              <a:t>resetPassword.js</a:t>
            </a:r>
            <a:r>
              <a:rPr lang="en" sz="1470">
                <a:highlight>
                  <a:schemeClr val="dk1"/>
                </a:highlight>
                <a:latin typeface="Arial"/>
                <a:ea typeface="Arial"/>
                <a:cs typeface="Arial"/>
                <a:sym typeface="Arial"/>
              </a:rPr>
              <a:t>, </a:t>
            </a:r>
            <a:r>
              <a:rPr lang="en" sz="1470" u="sng">
                <a:highlight>
                  <a:schemeClr val="dk1"/>
                </a:highlight>
                <a:latin typeface="Arial"/>
                <a:ea typeface="Arial"/>
                <a:cs typeface="Arial"/>
                <a:sym typeface="Arial"/>
              </a:rPr>
              <a:t>Registration.js</a:t>
            </a:r>
            <a:r>
              <a:rPr lang="en" sz="1470">
                <a:highlight>
                  <a:schemeClr val="dk1"/>
                </a:highlight>
                <a:latin typeface="Arial"/>
                <a:ea typeface="Arial"/>
                <a:cs typeface="Arial"/>
                <a:sym typeface="Arial"/>
              </a:rPr>
              <a:t> etc. Login.js is used to login both customer and vendors. On successful login user is directed to customer/vendor pages accordingly. If user is not registered or forgot their password then they are directed to resetPassword.js/ Registration.js .</a:t>
            </a:r>
            <a:endParaRPr sz="1470">
              <a:highlight>
                <a:schemeClr val="dk1"/>
              </a:highlight>
              <a:latin typeface="Arial"/>
              <a:ea typeface="Arial"/>
              <a:cs typeface="Arial"/>
              <a:sym typeface="Arial"/>
            </a:endParaRPr>
          </a:p>
          <a:p>
            <a:pPr indent="0" lvl="0" marL="0" rtl="0" algn="l">
              <a:spcBef>
                <a:spcPts val="0"/>
              </a:spcBef>
              <a:spcAft>
                <a:spcPts val="0"/>
              </a:spcAft>
              <a:buNone/>
            </a:pPr>
            <a:r>
              <a:t/>
            </a:r>
            <a:endParaRPr sz="1470">
              <a:highlight>
                <a:schemeClr val="dk1"/>
              </a:highlight>
              <a:latin typeface="Arial"/>
              <a:ea typeface="Arial"/>
              <a:cs typeface="Arial"/>
              <a:sym typeface="Arial"/>
            </a:endParaRPr>
          </a:p>
          <a:p>
            <a:pPr indent="457200" lvl="0" marL="0" rtl="0" algn="l">
              <a:spcBef>
                <a:spcPts val="0"/>
              </a:spcBef>
              <a:spcAft>
                <a:spcPts val="0"/>
              </a:spcAft>
              <a:buNone/>
            </a:pPr>
            <a:r>
              <a:rPr lang="en" sz="1470">
                <a:highlight>
                  <a:schemeClr val="dk1"/>
                </a:highlight>
                <a:latin typeface="Arial"/>
                <a:ea typeface="Arial"/>
                <a:cs typeface="Arial"/>
                <a:sym typeface="Arial"/>
              </a:rPr>
              <a:t>-- </a:t>
            </a:r>
            <a:r>
              <a:rPr b="1" lang="en" sz="1470">
                <a:highlight>
                  <a:schemeClr val="dk1"/>
                </a:highlight>
                <a:latin typeface="Arial"/>
                <a:ea typeface="Arial"/>
                <a:cs typeface="Arial"/>
                <a:sym typeface="Arial"/>
              </a:rPr>
              <a:t>Customer module: </a:t>
            </a:r>
            <a:endParaRPr b="1" sz="1470">
              <a:highlight>
                <a:schemeClr val="dk1"/>
              </a:highlight>
              <a:latin typeface="Arial"/>
              <a:ea typeface="Arial"/>
              <a:cs typeface="Arial"/>
              <a:sym typeface="Arial"/>
            </a:endParaRPr>
          </a:p>
          <a:p>
            <a:pPr indent="0" lvl="0" marL="457200" rtl="0" algn="l">
              <a:spcBef>
                <a:spcPts val="0"/>
              </a:spcBef>
              <a:spcAft>
                <a:spcPts val="0"/>
              </a:spcAft>
              <a:buNone/>
            </a:pPr>
            <a:r>
              <a:rPr lang="en" sz="1600" u="sng">
                <a:highlight>
                  <a:schemeClr val="dk1"/>
                </a:highlight>
                <a:latin typeface="Arial"/>
                <a:ea typeface="Arial"/>
                <a:cs typeface="Arial"/>
                <a:sym typeface="Arial"/>
              </a:rPr>
              <a:t>AppC.js</a:t>
            </a:r>
            <a:r>
              <a:rPr lang="en" sz="1600">
                <a:highlight>
                  <a:schemeClr val="dk1"/>
                </a:highlight>
                <a:latin typeface="Arial"/>
                <a:ea typeface="Arial"/>
                <a:cs typeface="Arial"/>
                <a:sym typeface="Arial"/>
              </a:rPr>
              <a:t> is the home page for customer.  It routes the customer to </a:t>
            </a:r>
            <a:r>
              <a:rPr lang="en" sz="1600" u="sng">
                <a:highlight>
                  <a:schemeClr val="dk1"/>
                </a:highlight>
                <a:latin typeface="Arial"/>
                <a:ea typeface="Arial"/>
                <a:cs typeface="Arial"/>
                <a:sym typeface="Arial"/>
              </a:rPr>
              <a:t>Edit.js</a:t>
            </a:r>
            <a:r>
              <a:rPr lang="en" sz="1600">
                <a:highlight>
                  <a:schemeClr val="dk1"/>
                </a:highlight>
                <a:latin typeface="Arial"/>
                <a:ea typeface="Arial"/>
                <a:cs typeface="Arial"/>
                <a:sym typeface="Arial"/>
              </a:rPr>
              <a:t>, </a:t>
            </a:r>
            <a:r>
              <a:rPr lang="en" sz="1600" u="sng">
                <a:highlight>
                  <a:schemeClr val="dk1"/>
                </a:highlight>
                <a:latin typeface="Arial"/>
                <a:ea typeface="Arial"/>
                <a:cs typeface="Arial"/>
                <a:sym typeface="Arial"/>
              </a:rPr>
              <a:t>Bid.js</a:t>
            </a:r>
            <a:r>
              <a:rPr lang="en" sz="1600">
                <a:highlight>
                  <a:schemeClr val="dk1"/>
                </a:highlight>
                <a:latin typeface="Arial"/>
                <a:ea typeface="Arial"/>
                <a:cs typeface="Arial"/>
                <a:sym typeface="Arial"/>
              </a:rPr>
              <a:t> and </a:t>
            </a:r>
            <a:r>
              <a:rPr lang="en" sz="1600" u="sng">
                <a:highlight>
                  <a:schemeClr val="dk1"/>
                </a:highlight>
                <a:latin typeface="Arial"/>
                <a:ea typeface="Arial"/>
                <a:cs typeface="Arial"/>
                <a:sym typeface="Arial"/>
              </a:rPr>
              <a:t>Card.js</a:t>
            </a:r>
            <a:r>
              <a:rPr lang="en" sz="1600">
                <a:highlight>
                  <a:schemeClr val="dk1"/>
                </a:highlight>
                <a:latin typeface="Arial"/>
                <a:ea typeface="Arial"/>
                <a:cs typeface="Arial"/>
                <a:sym typeface="Arial"/>
              </a:rPr>
              <a:t> etc        </a:t>
            </a:r>
            <a:endParaRPr sz="1600">
              <a:highlight>
                <a:schemeClr val="dk1"/>
              </a:highlight>
              <a:latin typeface="Arial"/>
              <a:ea typeface="Arial"/>
              <a:cs typeface="Arial"/>
              <a:sym typeface="Arial"/>
            </a:endParaRPr>
          </a:p>
          <a:p>
            <a:pPr indent="0" lvl="0" marL="457200" rtl="0" algn="l">
              <a:spcBef>
                <a:spcPts val="0"/>
              </a:spcBef>
              <a:spcAft>
                <a:spcPts val="0"/>
              </a:spcAft>
              <a:buNone/>
            </a:pPr>
            <a:r>
              <a:rPr lang="en" sz="1500">
                <a:highlight>
                  <a:schemeClr val="dk1"/>
                </a:highlight>
                <a:latin typeface="Arial"/>
                <a:ea typeface="Arial"/>
                <a:cs typeface="Arial"/>
                <a:sym typeface="Arial"/>
              </a:rPr>
              <a:t>Edit.js is used to edit profile, Bid.js to bid for items in auction, Card.js to view bidding history.</a:t>
            </a:r>
            <a:endParaRPr sz="1500">
              <a:highlight>
                <a:schemeClr val="dk1"/>
              </a:highlight>
              <a:latin typeface="Arial"/>
              <a:ea typeface="Arial"/>
              <a:cs typeface="Arial"/>
              <a:sym typeface="Arial"/>
            </a:endParaRPr>
          </a:p>
          <a:p>
            <a:pPr indent="0" lvl="0" marL="457200" rtl="0" algn="l">
              <a:spcBef>
                <a:spcPts val="0"/>
              </a:spcBef>
              <a:spcAft>
                <a:spcPts val="0"/>
              </a:spcAft>
              <a:buNone/>
            </a:pPr>
            <a:r>
              <a:rPr lang="en" sz="1500">
                <a:highlight>
                  <a:schemeClr val="dk1"/>
                </a:highlight>
                <a:latin typeface="Arial"/>
                <a:ea typeface="Arial"/>
                <a:cs typeface="Arial"/>
                <a:sym typeface="Arial"/>
              </a:rPr>
              <a:t>	</a:t>
            </a:r>
            <a:endParaRPr sz="1500">
              <a:highlight>
                <a:schemeClr val="dk1"/>
              </a:highlight>
              <a:latin typeface="Arial"/>
              <a:ea typeface="Arial"/>
              <a:cs typeface="Arial"/>
              <a:sym typeface="Arial"/>
            </a:endParaRPr>
          </a:p>
          <a:p>
            <a:pPr indent="457200" lvl="0" marL="0" rtl="0" algn="l">
              <a:spcBef>
                <a:spcPts val="0"/>
              </a:spcBef>
              <a:spcAft>
                <a:spcPts val="0"/>
              </a:spcAft>
              <a:buNone/>
            </a:pPr>
            <a:r>
              <a:rPr b="1" lang="en" sz="1470">
                <a:highlight>
                  <a:schemeClr val="dk1"/>
                </a:highlight>
                <a:latin typeface="Arial"/>
                <a:ea typeface="Arial"/>
                <a:cs typeface="Arial"/>
                <a:sym typeface="Arial"/>
              </a:rPr>
              <a:t>Vendor module: </a:t>
            </a:r>
            <a:endParaRPr b="1" sz="1470">
              <a:highlight>
                <a:schemeClr val="dk1"/>
              </a:highlight>
              <a:latin typeface="Arial"/>
              <a:ea typeface="Arial"/>
              <a:cs typeface="Arial"/>
              <a:sym typeface="Arial"/>
            </a:endParaRPr>
          </a:p>
          <a:p>
            <a:pPr indent="0" lvl="0" marL="457200" rtl="0" algn="l">
              <a:spcBef>
                <a:spcPts val="0"/>
              </a:spcBef>
              <a:spcAft>
                <a:spcPts val="0"/>
              </a:spcAft>
              <a:buNone/>
            </a:pPr>
            <a:r>
              <a:rPr lang="en" sz="1600" u="sng">
                <a:highlight>
                  <a:schemeClr val="dk1"/>
                </a:highlight>
                <a:latin typeface="Arial"/>
                <a:ea typeface="Arial"/>
                <a:cs typeface="Arial"/>
                <a:sym typeface="Arial"/>
              </a:rPr>
              <a:t>AppV.js</a:t>
            </a:r>
            <a:r>
              <a:rPr lang="en" sz="1600">
                <a:highlight>
                  <a:schemeClr val="dk1"/>
                </a:highlight>
                <a:latin typeface="Arial"/>
                <a:ea typeface="Arial"/>
                <a:cs typeface="Arial"/>
                <a:sym typeface="Arial"/>
              </a:rPr>
              <a:t> is the home page for vendor.  It routes the customer to </a:t>
            </a:r>
            <a:r>
              <a:rPr lang="en" sz="1600" u="sng">
                <a:highlight>
                  <a:schemeClr val="dk1"/>
                </a:highlight>
                <a:latin typeface="Arial"/>
                <a:ea typeface="Arial"/>
                <a:cs typeface="Arial"/>
                <a:sym typeface="Arial"/>
              </a:rPr>
              <a:t>Edit.js</a:t>
            </a:r>
            <a:r>
              <a:rPr lang="en" sz="1600">
                <a:highlight>
                  <a:schemeClr val="dk1"/>
                </a:highlight>
                <a:latin typeface="Arial"/>
                <a:ea typeface="Arial"/>
                <a:cs typeface="Arial"/>
                <a:sym typeface="Arial"/>
              </a:rPr>
              <a:t>, </a:t>
            </a:r>
            <a:r>
              <a:rPr lang="en" sz="1600" u="sng">
                <a:highlight>
                  <a:schemeClr val="dk1"/>
                </a:highlight>
                <a:latin typeface="Arial"/>
                <a:ea typeface="Arial"/>
                <a:cs typeface="Arial"/>
                <a:sym typeface="Arial"/>
              </a:rPr>
              <a:t>Ihistory.js</a:t>
            </a:r>
            <a:r>
              <a:rPr lang="en" sz="1600">
                <a:highlight>
                  <a:schemeClr val="dk1"/>
                </a:highlight>
                <a:latin typeface="Arial"/>
                <a:ea typeface="Arial"/>
                <a:cs typeface="Arial"/>
                <a:sym typeface="Arial"/>
              </a:rPr>
              <a:t> and </a:t>
            </a:r>
            <a:r>
              <a:rPr lang="en" sz="1600" u="sng">
                <a:highlight>
                  <a:schemeClr val="dk1"/>
                </a:highlight>
                <a:latin typeface="Arial"/>
                <a:ea typeface="Arial"/>
                <a:cs typeface="Arial"/>
                <a:sym typeface="Arial"/>
              </a:rPr>
              <a:t>InputD.js</a:t>
            </a:r>
            <a:r>
              <a:rPr lang="en" sz="1600">
                <a:highlight>
                  <a:schemeClr val="dk1"/>
                </a:highlight>
                <a:latin typeface="Arial"/>
                <a:ea typeface="Arial"/>
                <a:cs typeface="Arial"/>
                <a:sym typeface="Arial"/>
              </a:rPr>
              <a:t> </a:t>
            </a:r>
            <a:r>
              <a:rPr lang="en" sz="1500">
                <a:highlight>
                  <a:schemeClr val="dk1"/>
                </a:highlight>
                <a:latin typeface="Arial"/>
                <a:ea typeface="Arial"/>
                <a:cs typeface="Arial"/>
                <a:sym typeface="Arial"/>
              </a:rPr>
              <a:t>Edit.js is used to edit profile, InputD.js to upload items for auction, Ihistory.js to view item history.</a:t>
            </a:r>
            <a:endParaRPr b="1" sz="1600" u="sng">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97500" y="1436575"/>
            <a:ext cx="7038900" cy="21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5100">
                <a:latin typeface="Comic Sans MS"/>
                <a:ea typeface="Comic Sans MS"/>
                <a:cs typeface="Comic Sans MS"/>
                <a:sym typeface="Comic Sans MS"/>
              </a:rPr>
              <a:t>  USER</a:t>
            </a:r>
            <a:endParaRPr b="1" i="1" sz="5100">
              <a:latin typeface="Comic Sans MS"/>
              <a:ea typeface="Comic Sans MS"/>
              <a:cs typeface="Comic Sans MS"/>
              <a:sym typeface="Comic Sans MS"/>
            </a:endParaRPr>
          </a:p>
          <a:p>
            <a:pPr indent="0" lvl="0" marL="0" rtl="0" algn="l">
              <a:spcBef>
                <a:spcPts val="0"/>
              </a:spcBef>
              <a:spcAft>
                <a:spcPts val="0"/>
              </a:spcAft>
              <a:buNone/>
            </a:pPr>
            <a:r>
              <a:rPr b="1" i="1" lang="en" sz="5100">
                <a:latin typeface="Comic Sans MS"/>
                <a:ea typeface="Comic Sans MS"/>
                <a:cs typeface="Comic Sans MS"/>
                <a:sym typeface="Comic Sans MS"/>
              </a:rPr>
              <a:t>         MODULES</a:t>
            </a:r>
            <a:endParaRPr sz="35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4"/>
          <p:cNvPicPr preferRelativeResize="0"/>
          <p:nvPr/>
        </p:nvPicPr>
        <p:blipFill rotWithShape="1">
          <a:blip r:embed="rId3">
            <a:alphaModFix/>
          </a:blip>
          <a:srcRect b="4577" l="0" r="0" t="8071"/>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5"/>
          <p:cNvPicPr preferRelativeResize="0"/>
          <p:nvPr/>
        </p:nvPicPr>
        <p:blipFill rotWithShape="1">
          <a:blip r:embed="rId3">
            <a:alphaModFix/>
          </a:blip>
          <a:srcRect b="4577" l="0" r="1166" t="8071"/>
          <a:stretch/>
        </p:blipFill>
        <p:spPr>
          <a:xfrm>
            <a:off x="0" y="0"/>
            <a:ext cx="9144000" cy="5213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b="6226" l="0" r="1166" t="7884"/>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4575" l="804" r="1050" t="8429"/>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8"/>
          <p:cNvPicPr preferRelativeResize="0"/>
          <p:nvPr/>
        </p:nvPicPr>
        <p:blipFill rotWithShape="1">
          <a:blip r:embed="rId3">
            <a:alphaModFix/>
          </a:blip>
          <a:srcRect b="4575" l="0" r="0" t="8429"/>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1347725" y="1396375"/>
            <a:ext cx="7038900" cy="261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5100">
                <a:latin typeface="Comic Sans MS"/>
                <a:ea typeface="Comic Sans MS"/>
                <a:cs typeface="Comic Sans MS"/>
                <a:sym typeface="Comic Sans MS"/>
              </a:rPr>
              <a:t>VENDOR</a:t>
            </a:r>
            <a:r>
              <a:rPr b="1" i="1" lang="en" sz="5100">
                <a:latin typeface="Comic Sans MS"/>
                <a:ea typeface="Comic Sans MS"/>
                <a:cs typeface="Comic Sans MS"/>
                <a:sym typeface="Comic Sans MS"/>
              </a:rPr>
              <a:t> </a:t>
            </a:r>
            <a:endParaRPr b="1" i="1" sz="5100">
              <a:latin typeface="Comic Sans MS"/>
              <a:ea typeface="Comic Sans MS"/>
              <a:cs typeface="Comic Sans MS"/>
              <a:sym typeface="Comic Sans MS"/>
            </a:endParaRPr>
          </a:p>
          <a:p>
            <a:pPr indent="0" lvl="0" marL="0" rtl="0" algn="l">
              <a:spcBef>
                <a:spcPts val="0"/>
              </a:spcBef>
              <a:spcAft>
                <a:spcPts val="0"/>
              </a:spcAft>
              <a:buNone/>
            </a:pPr>
            <a:r>
              <a:rPr b="1" i="1" lang="en" sz="5100">
                <a:latin typeface="Comic Sans MS"/>
                <a:ea typeface="Comic Sans MS"/>
                <a:cs typeface="Comic Sans MS"/>
                <a:sym typeface="Comic Sans MS"/>
              </a:rPr>
              <a:t>         MODULES</a:t>
            </a:r>
            <a:endParaRPr b="1" i="1" sz="5100">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0"/>
          <p:cNvPicPr preferRelativeResize="0"/>
          <p:nvPr/>
        </p:nvPicPr>
        <p:blipFill>
          <a:blip r:embed="rId3">
            <a:alphaModFix/>
          </a:blip>
          <a:stretch>
            <a:fillRect/>
          </a:stretch>
        </p:blipFill>
        <p:spPr>
          <a:xfrm>
            <a:off x="0" y="66675"/>
            <a:ext cx="9144000" cy="5076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OBJECTIVE</a:t>
            </a:r>
            <a:endParaRPr b="1" i="1" sz="3700">
              <a:latin typeface="Comic Sans MS"/>
              <a:ea typeface="Comic Sans MS"/>
              <a:cs typeface="Comic Sans MS"/>
              <a:sym typeface="Comic Sans MS"/>
            </a:endParaRPr>
          </a:p>
        </p:txBody>
      </p:sp>
      <p:sp>
        <p:nvSpPr>
          <p:cNvPr id="141" name="Google Shape;141;p14"/>
          <p:cNvSpPr txBox="1"/>
          <p:nvPr>
            <p:ph idx="1" type="body"/>
          </p:nvPr>
        </p:nvSpPr>
        <p:spPr>
          <a:xfrm>
            <a:off x="452075" y="1567550"/>
            <a:ext cx="8277900" cy="3345000"/>
          </a:xfrm>
          <a:prstGeom prst="rect">
            <a:avLst/>
          </a:prstGeom>
        </p:spPr>
        <p:txBody>
          <a:bodyPr anchorCtr="0" anchor="t" bIns="91425" lIns="91425" spcFirstLastPara="1" rIns="91425" wrap="square" tIns="91425">
            <a:noAutofit/>
          </a:bodyPr>
          <a:lstStyle/>
          <a:p>
            <a:pPr indent="0" lvl="0" marL="0" rtl="0" algn="just">
              <a:lnSpc>
                <a:spcPct val="90000"/>
              </a:lnSpc>
              <a:spcBef>
                <a:spcPts val="2400"/>
              </a:spcBef>
              <a:spcAft>
                <a:spcPts val="0"/>
              </a:spcAft>
              <a:buClr>
                <a:srgbClr val="000000"/>
              </a:buClr>
              <a:buSzPts val="605"/>
              <a:buFont typeface="Arial"/>
              <a:buNone/>
            </a:pPr>
            <a:r>
              <a:rPr b="1" lang="en" sz="1200">
                <a:latin typeface="Times New Roman"/>
                <a:ea typeface="Times New Roman"/>
                <a:cs typeface="Times New Roman"/>
                <a:sym typeface="Times New Roman"/>
              </a:rPr>
              <a:t>The objective is to create an </a:t>
            </a:r>
            <a:r>
              <a:rPr b="1" lang="en" sz="1200" u="sng">
                <a:latin typeface="Times New Roman"/>
                <a:ea typeface="Times New Roman"/>
                <a:cs typeface="Times New Roman"/>
                <a:sym typeface="Times New Roman"/>
              </a:rPr>
              <a:t>Online Auction Website</a:t>
            </a:r>
            <a:r>
              <a:rPr b="1" lang="en" sz="1200">
                <a:latin typeface="Times New Roman"/>
                <a:ea typeface="Times New Roman"/>
                <a:cs typeface="Times New Roman"/>
                <a:sym typeface="Times New Roman"/>
              </a:rPr>
              <a:t>. It provides a platform where the seller and buyer come together to sell or bid for antique watches through the internet and exchange their item.</a:t>
            </a:r>
            <a:endParaRPr b="1" sz="1200">
              <a:latin typeface="Times New Roman"/>
              <a:ea typeface="Times New Roman"/>
              <a:cs typeface="Times New Roman"/>
              <a:sym typeface="Times New Roman"/>
            </a:endParaRPr>
          </a:p>
          <a:p>
            <a:pPr indent="0" lvl="0" marL="0" rtl="0" algn="just">
              <a:lnSpc>
                <a:spcPct val="90000"/>
              </a:lnSpc>
              <a:spcBef>
                <a:spcPts val="2400"/>
              </a:spcBef>
              <a:spcAft>
                <a:spcPts val="0"/>
              </a:spcAft>
              <a:buClr>
                <a:srgbClr val="000000"/>
              </a:buClr>
              <a:buSzPts val="605"/>
              <a:buFont typeface="Arial"/>
              <a:buNone/>
            </a:pPr>
            <a:r>
              <a:rPr b="1" lang="en" sz="1200">
                <a:latin typeface="Times New Roman"/>
                <a:ea typeface="Times New Roman"/>
                <a:cs typeface="Times New Roman"/>
                <a:sym typeface="Times New Roman"/>
              </a:rPr>
              <a:t>There are two types of Users- CUSTOMER and VENDOR.</a:t>
            </a:r>
            <a:endParaRPr b="1" sz="1200">
              <a:latin typeface="Times New Roman"/>
              <a:ea typeface="Times New Roman"/>
              <a:cs typeface="Times New Roman"/>
              <a:sym typeface="Times New Roman"/>
            </a:endParaRPr>
          </a:p>
          <a:p>
            <a:pPr indent="-76200" lvl="0" marL="457200" rtl="0" algn="just">
              <a:lnSpc>
                <a:spcPct val="90000"/>
              </a:lnSpc>
              <a:spcBef>
                <a:spcPts val="2400"/>
              </a:spcBef>
              <a:spcAft>
                <a:spcPts val="0"/>
              </a:spcAft>
              <a:buClr>
                <a:schemeClr val="lt1"/>
              </a:buClr>
              <a:buSzPts val="1200"/>
              <a:buFont typeface="Arial"/>
              <a:buChar char="•"/>
            </a:pPr>
            <a:r>
              <a:rPr b="1" lang="en" sz="1200">
                <a:latin typeface="Times New Roman"/>
                <a:ea typeface="Times New Roman"/>
                <a:cs typeface="Times New Roman"/>
                <a:sym typeface="Times New Roman"/>
              </a:rPr>
              <a:t> VENDOR : They can edit their profile, upload item for auction, set the base amount for bid of item, set start and end date of auction and  can view the bid status.</a:t>
            </a:r>
            <a:endParaRPr b="1" sz="1200">
              <a:latin typeface="Arial"/>
              <a:ea typeface="Arial"/>
              <a:cs typeface="Arial"/>
              <a:sym typeface="Arial"/>
            </a:endParaRPr>
          </a:p>
          <a:p>
            <a:pPr indent="-76200" lvl="0" marL="457200" rtl="0" algn="l">
              <a:lnSpc>
                <a:spcPct val="90000"/>
              </a:lnSpc>
              <a:spcBef>
                <a:spcPts val="0"/>
              </a:spcBef>
              <a:spcAft>
                <a:spcPts val="0"/>
              </a:spcAft>
              <a:buClr>
                <a:schemeClr val="lt1"/>
              </a:buClr>
              <a:buSzPts val="1200"/>
              <a:buFont typeface="Arial"/>
              <a:buChar char="•"/>
            </a:pPr>
            <a:r>
              <a:rPr b="1" lang="en" sz="1200">
                <a:latin typeface="Times New Roman"/>
                <a:ea typeface="Times New Roman"/>
                <a:cs typeface="Times New Roman"/>
                <a:sym typeface="Times New Roman"/>
              </a:rPr>
              <a:t> CUSTOMER : They can edit their profile,  view the details of items up for auction and can bid to buy an item.</a:t>
            </a:r>
            <a:endParaRPr b="1" sz="1200">
              <a:latin typeface="Arial"/>
              <a:ea typeface="Arial"/>
              <a:cs typeface="Arial"/>
              <a:sym typeface="Arial"/>
            </a:endParaRPr>
          </a:p>
          <a:p>
            <a:pPr indent="0" lvl="0" marL="0" rtl="0" algn="just">
              <a:lnSpc>
                <a:spcPct val="90000"/>
              </a:lnSpc>
              <a:spcBef>
                <a:spcPts val="2400"/>
              </a:spcBef>
              <a:spcAft>
                <a:spcPts val="0"/>
              </a:spcAft>
              <a:buClr>
                <a:srgbClr val="000000"/>
              </a:buClr>
              <a:buSzPts val="605"/>
              <a:buFont typeface="Arial"/>
              <a:buNone/>
            </a:pPr>
            <a:r>
              <a:rPr b="1" lang="en" sz="1200">
                <a:latin typeface="Times New Roman"/>
                <a:ea typeface="Times New Roman"/>
                <a:cs typeface="Times New Roman"/>
                <a:sym typeface="Times New Roman"/>
              </a:rPr>
              <a:t>   It provides a login module. Login module includes various utilities like user registration, authentication and reset  password. After successful login, the user would be taken to his respective module. After end of auction time, item is delivered to the buyer with max bidding price, required payment is made by the buyer to the vendor .  </a:t>
            </a:r>
            <a:endParaRPr b="1" sz="1200">
              <a:latin typeface="Times New Roman"/>
              <a:ea typeface="Times New Roman"/>
              <a:cs typeface="Times New Roman"/>
              <a:sym typeface="Times New Roman"/>
            </a:endParaRPr>
          </a:p>
          <a:p>
            <a:pPr indent="0" lvl="0" marL="0" rtl="0" algn="l">
              <a:lnSpc>
                <a:spcPct val="105000"/>
              </a:lnSpc>
              <a:spcBef>
                <a:spcPts val="0"/>
              </a:spcBef>
              <a:spcAft>
                <a:spcPts val="1200"/>
              </a:spcAft>
              <a:buSzPts val="605"/>
              <a:buNone/>
            </a:pPr>
            <a:r>
              <a:t/>
            </a:r>
            <a:endParaRPr b="1" sz="715">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2"/>
          <p:cNvPicPr preferRelativeResize="0"/>
          <p:nvPr/>
        </p:nvPicPr>
        <p:blipFill rotWithShape="1">
          <a:blip r:embed="rId3">
            <a:alphaModFix/>
          </a:blip>
          <a:srcRect b="6965" l="0" r="1632" t="7884"/>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3"/>
          <p:cNvPicPr preferRelativeResize="0"/>
          <p:nvPr/>
        </p:nvPicPr>
        <p:blipFill rotWithShape="1">
          <a:blip r:embed="rId3">
            <a:alphaModFix/>
          </a:blip>
          <a:srcRect b="11746" l="0" r="2439" t="0"/>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9" name="Google Shape;249;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4"/>
          <p:cNvPicPr preferRelativeResize="0"/>
          <p:nvPr/>
        </p:nvPicPr>
        <p:blipFill rotWithShape="1">
          <a:blip r:embed="rId3">
            <a:alphaModFix/>
          </a:blip>
          <a:srcRect b="4672" l="0" r="0" t="7653"/>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3">
            <a:alphaModFix/>
          </a:blip>
          <a:srcRect b="6598" l="0" r="1117" t="8258"/>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6"/>
          <p:cNvPicPr preferRelativeResize="0"/>
          <p:nvPr/>
        </p:nvPicPr>
        <p:blipFill rotWithShape="1">
          <a:blip r:embed="rId3">
            <a:alphaModFix/>
          </a:blip>
          <a:srcRect b="6408" l="0" r="1215" t="8252"/>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6" name="Google Shape;266;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7"/>
          <p:cNvPicPr preferRelativeResize="0"/>
          <p:nvPr/>
        </p:nvPicPr>
        <p:blipFill rotWithShape="1">
          <a:blip r:embed="rId3">
            <a:alphaModFix/>
          </a:blip>
          <a:srcRect b="11246" l="0" r="0" t="8477"/>
          <a:stretch/>
        </p:blipFill>
        <p:spPr>
          <a:xfrm>
            <a:off x="0" y="436050"/>
            <a:ext cx="9144000" cy="4129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8"/>
          <p:cNvPicPr preferRelativeResize="0"/>
          <p:nvPr/>
        </p:nvPicPr>
        <p:blipFill rotWithShape="1">
          <a:blip r:embed="rId3">
            <a:alphaModFix/>
          </a:blip>
          <a:srcRect b="6413" l="0" r="0" t="8072"/>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b="4674" l="0" r="0" t="7959"/>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1297500" y="1195450"/>
            <a:ext cx="7038900" cy="253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5100">
                <a:latin typeface="Comic Sans MS"/>
                <a:ea typeface="Comic Sans MS"/>
                <a:cs typeface="Comic Sans MS"/>
                <a:sym typeface="Comic Sans MS"/>
              </a:rPr>
              <a:t>CUSTOMER</a:t>
            </a:r>
            <a:r>
              <a:rPr b="1" i="1" lang="en" sz="5100">
                <a:latin typeface="Comic Sans MS"/>
                <a:ea typeface="Comic Sans MS"/>
                <a:cs typeface="Comic Sans MS"/>
                <a:sym typeface="Comic Sans MS"/>
              </a:rPr>
              <a:t> </a:t>
            </a:r>
            <a:endParaRPr b="1" i="1" sz="5100">
              <a:latin typeface="Comic Sans MS"/>
              <a:ea typeface="Comic Sans MS"/>
              <a:cs typeface="Comic Sans MS"/>
              <a:sym typeface="Comic Sans MS"/>
            </a:endParaRPr>
          </a:p>
          <a:p>
            <a:pPr indent="0" lvl="0" marL="0" rtl="0" algn="l">
              <a:spcBef>
                <a:spcPts val="0"/>
              </a:spcBef>
              <a:spcAft>
                <a:spcPts val="0"/>
              </a:spcAft>
              <a:buNone/>
            </a:pPr>
            <a:r>
              <a:rPr b="1" i="1" lang="en" sz="5100">
                <a:latin typeface="Comic Sans MS"/>
                <a:ea typeface="Comic Sans MS"/>
                <a:cs typeface="Comic Sans MS"/>
                <a:sym typeface="Comic Sans MS"/>
              </a:rPr>
              <a:t>         MODULES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rotWithShape="1">
          <a:blip r:embed="rId3">
            <a:alphaModFix/>
          </a:blip>
          <a:srcRect b="6225" l="0" r="685" t="826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DATA FLOW DIAGRAM</a:t>
            </a:r>
            <a:endParaRPr b="1" i="1" sz="3700">
              <a:latin typeface="Comic Sans MS"/>
              <a:ea typeface="Comic Sans MS"/>
              <a:cs typeface="Comic Sans MS"/>
              <a:sym typeface="Comic Sans MS"/>
            </a:endParaRPr>
          </a:p>
        </p:txBody>
      </p:sp>
      <p:pic>
        <p:nvPicPr>
          <p:cNvPr id="147" name="Google Shape;147;p15"/>
          <p:cNvPicPr preferRelativeResize="0"/>
          <p:nvPr/>
        </p:nvPicPr>
        <p:blipFill>
          <a:blip r:embed="rId3">
            <a:alphaModFix/>
          </a:blip>
          <a:stretch>
            <a:fillRect/>
          </a:stretch>
        </p:blipFill>
        <p:spPr>
          <a:xfrm>
            <a:off x="1140175" y="1307850"/>
            <a:ext cx="6809601" cy="3248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2"/>
          <p:cNvPicPr preferRelativeResize="0"/>
          <p:nvPr/>
        </p:nvPicPr>
        <p:blipFill rotWithShape="1">
          <a:blip r:embed="rId3">
            <a:alphaModFix/>
          </a:blip>
          <a:srcRect b="6232" l="0" r="823" t="8617"/>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3">
            <a:alphaModFix/>
          </a:blip>
          <a:srcRect b="6046" l="0" r="921" t="8072"/>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5"/>
          <p:cNvPicPr preferRelativeResize="0"/>
          <p:nvPr/>
        </p:nvPicPr>
        <p:blipFill rotWithShape="1">
          <a:blip r:embed="rId3">
            <a:alphaModFix/>
          </a:blip>
          <a:srcRect b="4937" l="0" r="0" t="8437"/>
          <a:stretch/>
        </p:blipFill>
        <p:spPr>
          <a:xfrm>
            <a:off x="0" y="35600"/>
            <a:ext cx="9144000" cy="5107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6"/>
          <p:cNvPicPr preferRelativeResize="0"/>
          <p:nvPr/>
        </p:nvPicPr>
        <p:blipFill>
          <a:blip r:embed="rId3">
            <a:alphaModFix/>
          </a:blip>
          <a:stretch>
            <a:fillRect/>
          </a:stretch>
        </p:blipFill>
        <p:spPr>
          <a:xfrm>
            <a:off x="0" y="66675"/>
            <a:ext cx="9144000" cy="5076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9"/>
          <p:cNvPicPr preferRelativeResize="0"/>
          <p:nvPr/>
        </p:nvPicPr>
        <p:blipFill rotWithShape="1">
          <a:blip r:embed="rId3">
            <a:alphaModFix/>
          </a:blip>
          <a:srcRect b="8804" l="17687" r="1621" t="26458"/>
          <a:stretch/>
        </p:blipFill>
        <p:spPr>
          <a:xfrm>
            <a:off x="-19900" y="0"/>
            <a:ext cx="9144003"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3">
            <a:alphaModFix/>
          </a:blip>
          <a:srcRect b="8805" l="19298" r="1737" t="26641"/>
          <a:stretch/>
        </p:blipFill>
        <p:spPr>
          <a:xfrm>
            <a:off x="0" y="0"/>
            <a:ext cx="9144003"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rotWithShape="1">
          <a:blip r:embed="rId3">
            <a:alphaModFix/>
          </a:blip>
          <a:srcRect b="8805" l="19296" r="1621" t="26823"/>
          <a:stretch/>
        </p:blipFill>
        <p:spPr>
          <a:xfrm>
            <a:off x="0" y="0"/>
            <a:ext cx="914400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380450" y="0"/>
            <a:ext cx="6177625"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900">
                <a:latin typeface="Comic Sans MS"/>
                <a:ea typeface="Comic Sans MS"/>
                <a:cs typeface="Comic Sans MS"/>
                <a:sym typeface="Comic Sans MS"/>
              </a:rPr>
              <a:t>ER Diagram</a:t>
            </a:r>
            <a:endParaRPr b="1" i="1" sz="3900">
              <a:latin typeface="Comic Sans MS"/>
              <a:ea typeface="Comic Sans MS"/>
              <a:cs typeface="Comic Sans MS"/>
              <a:sym typeface="Comic Sans MS"/>
            </a:endParaRPr>
          </a:p>
        </p:txBody>
      </p:sp>
      <p:pic>
        <p:nvPicPr>
          <p:cNvPr id="158" name="Google Shape;158;p17"/>
          <p:cNvPicPr preferRelativeResize="0"/>
          <p:nvPr/>
        </p:nvPicPr>
        <p:blipFill>
          <a:blip r:embed="rId3">
            <a:alphaModFix/>
          </a:blip>
          <a:stretch>
            <a:fillRect/>
          </a:stretch>
        </p:blipFill>
        <p:spPr>
          <a:xfrm>
            <a:off x="0" y="764400"/>
            <a:ext cx="9144001" cy="4379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SOFTWARE REQUIREMENT</a:t>
            </a:r>
            <a:endParaRPr b="1" i="1" sz="3700">
              <a:latin typeface="Comic Sans MS"/>
              <a:ea typeface="Comic Sans MS"/>
              <a:cs typeface="Comic Sans MS"/>
              <a:sym typeface="Comic Sans MS"/>
            </a:endParaRPr>
          </a:p>
        </p:txBody>
      </p:sp>
      <p:sp>
        <p:nvSpPr>
          <p:cNvPr id="164" name="Google Shape;164;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latin typeface="Arial"/>
                <a:ea typeface="Arial"/>
                <a:cs typeface="Arial"/>
                <a:sym typeface="Arial"/>
              </a:rPr>
              <a:t>FRONTEND - REACT.JS (JavaScript) ( HTML, CSS, Material UI library)</a:t>
            </a:r>
            <a:endParaRPr b="1" sz="1900">
              <a:latin typeface="Arial"/>
              <a:ea typeface="Arial"/>
              <a:cs typeface="Arial"/>
              <a:sym typeface="Arial"/>
            </a:endParaRPr>
          </a:p>
          <a:p>
            <a:pPr indent="0" lvl="0" marL="0" rtl="0" algn="l">
              <a:spcBef>
                <a:spcPts val="1200"/>
              </a:spcBef>
              <a:spcAft>
                <a:spcPts val="0"/>
              </a:spcAft>
              <a:buNone/>
            </a:pPr>
            <a:r>
              <a:rPr b="1" lang="en" sz="1900">
                <a:latin typeface="Arial"/>
                <a:ea typeface="Arial"/>
                <a:cs typeface="Arial"/>
                <a:sym typeface="Arial"/>
              </a:rPr>
              <a:t>BACKEND - SPRING BOOT (Java) running on Apache Tomcat Webserver, a local JDK installation</a:t>
            </a:r>
            <a:endParaRPr b="1" sz="1900">
              <a:latin typeface="Arial"/>
              <a:ea typeface="Arial"/>
              <a:cs typeface="Arial"/>
              <a:sym typeface="Arial"/>
            </a:endParaRPr>
          </a:p>
          <a:p>
            <a:pPr indent="0" lvl="0" marL="0" rtl="0" algn="l">
              <a:spcBef>
                <a:spcPts val="1200"/>
              </a:spcBef>
              <a:spcAft>
                <a:spcPts val="1200"/>
              </a:spcAft>
              <a:buNone/>
            </a:pPr>
            <a:r>
              <a:rPr b="1" lang="en" sz="1900">
                <a:latin typeface="Arial"/>
                <a:ea typeface="Arial"/>
                <a:cs typeface="Arial"/>
                <a:sym typeface="Arial"/>
              </a:rPr>
              <a:t>DATABASE - FIREBASE (Cloud)</a:t>
            </a:r>
            <a:endParaRPr b="1" sz="19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HARDWARE REQUIREMENT</a:t>
            </a:r>
            <a:endParaRPr b="1" i="1" sz="3700">
              <a:latin typeface="Comic Sans MS"/>
              <a:ea typeface="Comic Sans MS"/>
              <a:cs typeface="Comic Sans MS"/>
              <a:sym typeface="Comic Sans MS"/>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latin typeface="Arial"/>
                <a:ea typeface="Arial"/>
                <a:cs typeface="Arial"/>
                <a:sym typeface="Arial"/>
              </a:rPr>
              <a:t>Memory  - Minimum 4 GB RAM</a:t>
            </a:r>
            <a:endParaRPr b="1" sz="1900">
              <a:latin typeface="Arial"/>
              <a:ea typeface="Arial"/>
              <a:cs typeface="Arial"/>
              <a:sym typeface="Arial"/>
            </a:endParaRPr>
          </a:p>
          <a:p>
            <a:pPr indent="0" lvl="0" marL="0" rtl="0" algn="l">
              <a:spcBef>
                <a:spcPts val="1200"/>
              </a:spcBef>
              <a:spcAft>
                <a:spcPts val="0"/>
              </a:spcAft>
              <a:buNone/>
            </a:pPr>
            <a:r>
              <a:rPr b="1" lang="en" sz="1900">
                <a:latin typeface="Arial"/>
                <a:ea typeface="Arial"/>
                <a:cs typeface="Arial"/>
                <a:sym typeface="Arial"/>
              </a:rPr>
              <a:t>Display - 1024 X 768 </a:t>
            </a:r>
            <a:endParaRPr b="1" sz="1900">
              <a:latin typeface="Arial"/>
              <a:ea typeface="Arial"/>
              <a:cs typeface="Arial"/>
              <a:sym typeface="Arial"/>
            </a:endParaRPr>
          </a:p>
          <a:p>
            <a:pPr indent="0" lvl="0" marL="0" rtl="0" algn="l">
              <a:spcBef>
                <a:spcPts val="1200"/>
              </a:spcBef>
              <a:spcAft>
                <a:spcPts val="1200"/>
              </a:spcAft>
              <a:buNone/>
            </a:pPr>
            <a:r>
              <a:rPr b="1" lang="en" sz="1900">
                <a:latin typeface="Arial"/>
                <a:ea typeface="Arial"/>
                <a:cs typeface="Arial"/>
                <a:sym typeface="Arial"/>
              </a:rPr>
              <a:t>Processor - Pentium IV onwards</a:t>
            </a:r>
            <a:endParaRPr b="1" sz="19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rot="-5400000">
            <a:off x="-3062400" y="1167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3700">
                <a:latin typeface="Comic Sans MS"/>
                <a:ea typeface="Comic Sans MS"/>
                <a:cs typeface="Comic Sans MS"/>
                <a:sym typeface="Comic Sans MS"/>
              </a:rPr>
              <a:t>USER MANUAL</a:t>
            </a:r>
            <a:endParaRPr b="1" i="1" sz="3700">
              <a:latin typeface="Comic Sans MS"/>
              <a:ea typeface="Comic Sans MS"/>
              <a:cs typeface="Comic Sans MS"/>
              <a:sym typeface="Comic Sans MS"/>
            </a:endParaRPr>
          </a:p>
        </p:txBody>
      </p:sp>
      <p:sp>
        <p:nvSpPr>
          <p:cNvPr id="176" name="Google Shape;176;p20"/>
          <p:cNvSpPr txBox="1"/>
          <p:nvPr>
            <p:ph idx="1" type="body"/>
          </p:nvPr>
        </p:nvSpPr>
        <p:spPr>
          <a:xfrm>
            <a:off x="1083900" y="347050"/>
            <a:ext cx="79752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Login - Using your Registered Email id and Password.</a:t>
            </a:r>
            <a:endParaRPr b="1" sz="1800">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Registration - For new users, Register with us by filling all the required details to the best of your knowledge. </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Password - Must be at least 8 characters comprising of at least one uppercase letter, one special character and one digit. </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Forgot Password - Reset your password by validating Aadhar Number and Email-id.</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Update Profile - </a:t>
            </a:r>
            <a:r>
              <a:rPr b="1" lang="en">
                <a:latin typeface="Arial"/>
                <a:ea typeface="Arial"/>
                <a:cs typeface="Arial"/>
                <a:sym typeface="Arial"/>
              </a:rPr>
              <a:t>Customer</a:t>
            </a:r>
            <a:r>
              <a:rPr b="1" lang="en">
                <a:latin typeface="Arial"/>
                <a:ea typeface="Arial"/>
                <a:cs typeface="Arial"/>
                <a:sym typeface="Arial"/>
              </a:rPr>
              <a:t> and Vendor can update their mobile number and address.</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Add Item - Vendor can upload the item’s details for Auction :</a:t>
            </a:r>
            <a:endParaRPr b="1">
              <a:latin typeface="Arial"/>
              <a:ea typeface="Arial"/>
              <a:cs typeface="Arial"/>
              <a:sym typeface="Arial"/>
            </a:endParaRPr>
          </a:p>
          <a:p>
            <a:pPr indent="-311150" lvl="0" marL="457200" rtl="0" algn="l">
              <a:spcBef>
                <a:spcPts val="1200"/>
              </a:spcBef>
              <a:spcAft>
                <a:spcPts val="0"/>
              </a:spcAft>
              <a:buSzPts val="1300"/>
              <a:buFont typeface="Arial"/>
              <a:buChar char="●"/>
            </a:pPr>
            <a:r>
              <a:rPr b="1" lang="en">
                <a:latin typeface="Arial"/>
                <a:ea typeface="Arial"/>
                <a:cs typeface="Arial"/>
                <a:sym typeface="Arial"/>
              </a:rPr>
              <a:t>Brand Name , Base Price, Source etc</a:t>
            </a:r>
            <a:endParaRPr b="1">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Item’s photo (not greater than 120 KB)</a:t>
            </a:r>
            <a:endParaRPr b="1">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Start and End Date &amp; Time for auction following certain rules.</a:t>
            </a:r>
            <a:endParaRPr b="1">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Bid Item - Customer can bid for any item that is up for auction (at a price higher than base price).</a:t>
            </a:r>
            <a:endParaRPr b="1">
              <a:latin typeface="Arial"/>
              <a:ea typeface="Arial"/>
              <a:cs typeface="Arial"/>
              <a:sym typeface="Arial"/>
            </a:endParaRPr>
          </a:p>
          <a:p>
            <a:pPr indent="0" lvl="0" marL="0" rtl="0" algn="l">
              <a:spcBef>
                <a:spcPts val="1200"/>
              </a:spcBef>
              <a:spcAft>
                <a:spcPts val="1200"/>
              </a:spcAft>
              <a:buNone/>
            </a:pPr>
            <a:r>
              <a:rPr b="1" lang="en">
                <a:latin typeface="Arial"/>
                <a:ea typeface="Arial"/>
                <a:cs typeface="Arial"/>
                <a:sym typeface="Arial"/>
              </a:rPr>
              <a:t>History - Vendor can view item uploaded for auctions previously and other details after successful auction. Customer can view items bidded by them and result for that item.</a:t>
            </a:r>
            <a:endParaRPr b="1">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513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300">
                <a:highlight>
                  <a:schemeClr val="dk1"/>
                </a:highlight>
                <a:latin typeface="Comic Sans MS"/>
                <a:ea typeface="Comic Sans MS"/>
                <a:cs typeface="Comic Sans MS"/>
                <a:sym typeface="Comic Sans MS"/>
              </a:rPr>
              <a:t>API Documentation</a:t>
            </a:r>
            <a:endParaRPr b="1" sz="2300">
              <a:highlight>
                <a:schemeClr val="dk1"/>
              </a:highlight>
              <a:latin typeface="Comic Sans MS"/>
              <a:ea typeface="Comic Sans MS"/>
              <a:cs typeface="Comic Sans MS"/>
              <a:sym typeface="Comic Sans MS"/>
            </a:endParaRPr>
          </a:p>
          <a:p>
            <a:pPr indent="0" lvl="0" marL="0" rtl="0" algn="l">
              <a:spcBef>
                <a:spcPts val="0"/>
              </a:spcBef>
              <a:spcAft>
                <a:spcPts val="0"/>
              </a:spcAft>
              <a:buNone/>
            </a:pPr>
            <a:r>
              <a:t/>
            </a:r>
            <a:endParaRPr b="1" sz="1300" u="sng">
              <a:highlight>
                <a:schemeClr val="dk1"/>
              </a:highlight>
              <a:latin typeface="Arial"/>
              <a:ea typeface="Arial"/>
              <a:cs typeface="Arial"/>
              <a:sym typeface="Arial"/>
            </a:endParaRPr>
          </a:p>
        </p:txBody>
      </p:sp>
      <p:sp>
        <p:nvSpPr>
          <p:cNvPr id="182" name="Google Shape;182;p21"/>
          <p:cNvSpPr txBox="1"/>
          <p:nvPr>
            <p:ph idx="1" type="body"/>
          </p:nvPr>
        </p:nvSpPr>
        <p:spPr>
          <a:xfrm>
            <a:off x="480525" y="962025"/>
            <a:ext cx="8663400" cy="3915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highlight>
                  <a:schemeClr val="dk1"/>
                </a:highlight>
                <a:latin typeface="Arial"/>
                <a:ea typeface="Arial"/>
                <a:cs typeface="Arial"/>
                <a:sym typeface="Arial"/>
              </a:rPr>
              <a:t>CUSTOMER APIs :</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b="1" lang="en" sz="1200">
                <a:highlight>
                  <a:schemeClr val="dk1"/>
                </a:highlight>
                <a:latin typeface="Arial"/>
                <a:ea typeface="Arial"/>
                <a:cs typeface="Arial"/>
                <a:sym typeface="Arial"/>
              </a:rPr>
              <a:t>1. </a:t>
            </a:r>
            <a:r>
              <a:rPr b="1" lang="en" sz="1200">
                <a:highlight>
                  <a:schemeClr val="dk1"/>
                </a:highlight>
                <a:latin typeface="Arial"/>
                <a:ea typeface="Arial"/>
                <a:cs typeface="Arial"/>
                <a:sym typeface="Arial"/>
              </a:rPr>
              <a:t>getItemList</a:t>
            </a:r>
            <a:r>
              <a:rPr lang="en" sz="1200">
                <a:highlight>
                  <a:schemeClr val="dk1"/>
                </a:highlight>
                <a:latin typeface="Arial"/>
                <a:ea typeface="Arial"/>
                <a:cs typeface="Arial"/>
                <a:sym typeface="Arial"/>
              </a:rPr>
              <a:t>  /items/watch/getItemList/{auctionType}  auctionType : Can either be upcomingAuction or ongoingAuction</a:t>
            </a:r>
            <a:endParaRPr b="1"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b="1" lang="en" sz="1200">
                <a:highlight>
                  <a:schemeClr val="dk1"/>
                </a:highlight>
                <a:latin typeface="Arial"/>
                <a:ea typeface="Arial"/>
                <a:cs typeface="Arial"/>
                <a:sym typeface="Arial"/>
              </a:rPr>
              <a:t>2. getItemDetails</a:t>
            </a:r>
            <a:r>
              <a:rPr lang="en" sz="1200">
                <a:highlight>
                  <a:schemeClr val="dk1"/>
                </a:highlight>
                <a:latin typeface="Arial"/>
                <a:ea typeface="Arial"/>
                <a:cs typeface="Arial"/>
                <a:sym typeface="Arial"/>
              </a:rPr>
              <a:t>   /items/watch/getItemDetails/{itemID}</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3.</a:t>
            </a:r>
            <a:r>
              <a:rPr lang="en" sz="1200">
                <a:highlight>
                  <a:schemeClr val="dk1"/>
                </a:highlight>
                <a:latin typeface="Arial"/>
                <a:ea typeface="Arial"/>
                <a:cs typeface="Arial"/>
                <a:sym typeface="Arial"/>
              </a:rPr>
              <a:t> </a:t>
            </a:r>
            <a:r>
              <a:rPr b="1" lang="en" sz="1200">
                <a:highlight>
                  <a:schemeClr val="dk1"/>
                </a:highlight>
                <a:latin typeface="Arial"/>
                <a:ea typeface="Arial"/>
                <a:cs typeface="Arial"/>
                <a:sym typeface="Arial"/>
              </a:rPr>
              <a:t>postBidDetails</a:t>
            </a:r>
            <a:r>
              <a:rPr lang="en" sz="1200">
                <a:highlight>
                  <a:schemeClr val="dk1"/>
                </a:highlight>
                <a:latin typeface="Arial"/>
                <a:ea typeface="Arial"/>
                <a:cs typeface="Arial"/>
                <a:sym typeface="Arial"/>
              </a:rPr>
              <a:t>  /items/watch/postBidDetails</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4. </a:t>
            </a:r>
            <a:r>
              <a:rPr b="1" lang="en" sz="1200">
                <a:highlight>
                  <a:schemeClr val="dk1"/>
                </a:highlight>
                <a:latin typeface="Arial"/>
                <a:ea typeface="Arial"/>
                <a:cs typeface="Arial"/>
                <a:sym typeface="Arial"/>
              </a:rPr>
              <a:t>getBidDetails</a:t>
            </a:r>
            <a:r>
              <a:rPr lang="en" sz="1200">
                <a:highlight>
                  <a:schemeClr val="dk1"/>
                </a:highlight>
                <a:latin typeface="Arial"/>
                <a:ea typeface="Arial"/>
                <a:cs typeface="Arial"/>
                <a:sym typeface="Arial"/>
              </a:rPr>
              <a:t>  /items/watch/getBidDetails/{bidID} bidID is a combination of customerID_itemID.</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5. </a:t>
            </a:r>
            <a:r>
              <a:rPr b="1" lang="en" sz="1200">
                <a:highlight>
                  <a:schemeClr val="dk1"/>
                </a:highlight>
                <a:latin typeface="Arial"/>
                <a:ea typeface="Arial"/>
                <a:cs typeface="Arial"/>
                <a:sym typeface="Arial"/>
              </a:rPr>
              <a:t>getCustomerHistory</a:t>
            </a:r>
            <a:r>
              <a:rPr lang="en" sz="1200">
                <a:highlight>
                  <a:schemeClr val="dk1"/>
                </a:highlight>
                <a:latin typeface="Arial"/>
                <a:ea typeface="Arial"/>
                <a:cs typeface="Arial"/>
                <a:sym typeface="Arial"/>
              </a:rPr>
              <a:t> /getCustomerHistory/{userID} returns a combination of Bid object and ItemWatch object depending on whether the Bid type variable bidResult is either :bidResultPossibility[]={"SUCCESSFUL", "FAILED", "ONGOING"}</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VENDOR APIs :</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1. </a:t>
            </a:r>
            <a:r>
              <a:rPr b="1" lang="en" sz="1200">
                <a:highlight>
                  <a:schemeClr val="dk1"/>
                </a:highlight>
                <a:latin typeface="Arial"/>
                <a:ea typeface="Arial"/>
                <a:cs typeface="Arial"/>
                <a:sym typeface="Arial"/>
              </a:rPr>
              <a:t>postItemDetails</a:t>
            </a:r>
            <a:r>
              <a:rPr lang="en" sz="1200">
                <a:highlight>
                  <a:schemeClr val="dk1"/>
                </a:highlight>
                <a:latin typeface="Arial"/>
                <a:ea typeface="Arial"/>
                <a:cs typeface="Arial"/>
                <a:sym typeface="Arial"/>
              </a:rPr>
              <a:t>  /items/watch/postItemDetails</a:t>
            </a:r>
            <a:endParaRPr sz="1200">
              <a:highlight>
                <a:schemeClr val="dk1"/>
              </a:highlight>
              <a:latin typeface="Arial"/>
              <a:ea typeface="Arial"/>
              <a:cs typeface="Arial"/>
              <a:sym typeface="Arial"/>
            </a:endParaRPr>
          </a:p>
          <a:p>
            <a:pPr indent="0" lvl="0" marL="0" rtl="0" algn="l">
              <a:lnSpc>
                <a:spcPct val="105000"/>
              </a:lnSpc>
              <a:spcBef>
                <a:spcPts val="1200"/>
              </a:spcBef>
              <a:spcAft>
                <a:spcPts val="0"/>
              </a:spcAft>
              <a:buNone/>
            </a:pPr>
            <a:r>
              <a:rPr lang="en" sz="1200">
                <a:highlight>
                  <a:schemeClr val="dk1"/>
                </a:highlight>
                <a:latin typeface="Arial"/>
                <a:ea typeface="Arial"/>
                <a:cs typeface="Arial"/>
                <a:sym typeface="Arial"/>
              </a:rPr>
              <a:t>2. </a:t>
            </a:r>
            <a:r>
              <a:rPr b="1" lang="en" sz="1200">
                <a:highlight>
                  <a:schemeClr val="dk1"/>
                </a:highlight>
                <a:latin typeface="Arial"/>
                <a:ea typeface="Arial"/>
                <a:cs typeface="Arial"/>
                <a:sym typeface="Arial"/>
              </a:rPr>
              <a:t>getVendorHistory</a:t>
            </a:r>
            <a:r>
              <a:rPr lang="en" sz="1100">
                <a:solidFill>
                  <a:srgbClr val="808080"/>
                </a:solidFill>
                <a:highlight>
                  <a:srgbClr val="2B2B2B"/>
                </a:highlight>
                <a:latin typeface="Arial"/>
                <a:ea typeface="Arial"/>
                <a:cs typeface="Arial"/>
                <a:sym typeface="Arial"/>
              </a:rPr>
              <a:t>    </a:t>
            </a:r>
            <a:r>
              <a:rPr lang="en" sz="1100">
                <a:highlight>
                  <a:srgbClr val="2B2B2B"/>
                </a:highlight>
                <a:latin typeface="Arial"/>
                <a:ea typeface="Arial"/>
                <a:cs typeface="Arial"/>
                <a:sym typeface="Arial"/>
              </a:rPr>
              <a:t>a</a:t>
            </a:r>
            <a:r>
              <a:rPr lang="en" sz="1100">
                <a:highlight>
                  <a:schemeClr val="dk1"/>
                </a:highlight>
                <a:latin typeface="Arial"/>
                <a:ea typeface="Arial"/>
                <a:cs typeface="Arial"/>
                <a:sym typeface="Arial"/>
              </a:rPr>
              <a:t>uctionStatusPossibility={"upcoming", "ongoing", "end"}; transactionStatusPossibility={"successful", "failed", "upcoming"};returns a Map of auction status and item details,where itemDetails includes a key transactionStatus - which is  successful if someone has bid for the itemfailed if noone has bid for the item and the auctionStatus is end.  transactionStatus is upcoming if auction status is either ongoing or upcoming</a:t>
            </a:r>
            <a:endParaRPr sz="1100">
              <a:highlight>
                <a:schemeClr val="dk1"/>
              </a:highlight>
              <a:latin typeface="Arial"/>
              <a:ea typeface="Arial"/>
              <a:cs typeface="Arial"/>
              <a:sym typeface="Arial"/>
            </a:endParaRPr>
          </a:p>
          <a:p>
            <a:pPr indent="0" lvl="0" marL="0" rtl="0" algn="l">
              <a:lnSpc>
                <a:spcPct val="105000"/>
              </a:lnSpc>
              <a:spcBef>
                <a:spcPts val="1200"/>
              </a:spcBef>
              <a:spcAft>
                <a:spcPts val="1200"/>
              </a:spcAft>
              <a:buNone/>
            </a:pPr>
            <a:r>
              <a:t/>
            </a:r>
            <a:endParaRPr b="1" sz="1100">
              <a:highlight>
                <a:schemeClr val="dk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